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9" r:id="rId2"/>
    <p:sldId id="270" r:id="rId3"/>
    <p:sldId id="271" r:id="rId4"/>
    <p:sldId id="272" r:id="rId5"/>
    <p:sldId id="274" r:id="rId6"/>
    <p:sldId id="273" r:id="rId7"/>
    <p:sldId id="275" r:id="rId8"/>
    <p:sldId id="276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0F48"/>
    <a:srgbClr val="A6BBEF"/>
    <a:srgbClr val="F5F5FB"/>
    <a:srgbClr val="525AA0"/>
    <a:srgbClr val="1E2884"/>
    <a:srgbClr val="F0F0F9"/>
    <a:srgbClr val="1C275B"/>
    <a:srgbClr val="090E5A"/>
    <a:srgbClr val="262626"/>
    <a:srgbClr val="2913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Средний стиль 2 — акцент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0A15C55-8517-42AA-B614-E9B94910E393}" styleName="Средний стиль 2 — акцент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2" autoAdjust="0"/>
    <p:restoredTop sz="94660"/>
  </p:normalViewPr>
  <p:slideViewPr>
    <p:cSldViewPr snapToGrid="0">
      <p:cViewPr varScale="1">
        <p:scale>
          <a:sx n="71" d="100"/>
          <a:sy n="71" d="100"/>
        </p:scale>
        <p:origin x="69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DC5964-C986-4FC3-B060-0A37F2592A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93F2D8-A2FE-468A-9974-CD09401E04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423B0A-721D-434F-8357-1D428D2761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2F322-5BB4-4927-B7A6-3D0B929E1277}" type="datetimeFigureOut">
              <a:rPr lang="en-US" smtClean="0"/>
              <a:t>1/26/2025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4D4A36-19E6-408C-B683-D0320C5EC5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4E023C-C672-4807-A8AF-FC0BFFED8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E7305-2806-42C8-B5B2-44B840A11F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3029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1B5EB-829A-455F-9A7D-653F68AEE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C6E11CA-73E2-456D-89CB-501BA4189D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8CB6D0-E2EC-42C7-AB73-CCD5140218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2F322-5BB4-4927-B7A6-3D0B929E1277}" type="datetimeFigureOut">
              <a:rPr lang="en-US" smtClean="0"/>
              <a:t>1/26/2025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F68ECE-A44C-4C8C-88B2-5094B8C740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38E9E4-2601-45D8-B7BA-584F7F2A37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E7305-2806-42C8-B5B2-44B840A11F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568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A65B512-EF4D-4917-90AC-A58CB6BF163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FDF2C12-710D-4C0C-9602-DEFE5A6FF4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4F8D4B-64DC-49AF-991F-5403726AE6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2F322-5BB4-4927-B7A6-3D0B929E1277}" type="datetimeFigureOut">
              <a:rPr lang="en-US" smtClean="0"/>
              <a:t>1/26/2025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752620-ECD1-4BDD-BB7E-B167FCBE09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1A8BE4-2A7A-4DFE-B5BF-FCBA34B14A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E7305-2806-42C8-B5B2-44B840A11F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74213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2BC619-4EF8-4BDF-B967-BE5E1C8E5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EFF09C-C8F8-4DA5-BCA5-9859613444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D5E373-93F1-401D-8944-559025DB9F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2F322-5BB4-4927-B7A6-3D0B929E1277}" type="datetimeFigureOut">
              <a:rPr lang="en-US" smtClean="0"/>
              <a:t>1/26/2025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B1941B-6FD4-40DC-BB62-178BE1E588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3CE9ED-A8ED-4CDF-B633-5C79214F5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E7305-2806-42C8-B5B2-44B840A11F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9061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513C00-19B8-42BE-89E5-FE78CB0745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618C26-467C-48C0-9F4D-64B58463CE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7EA930-9B1C-42EC-931F-EC89417FA8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2F322-5BB4-4927-B7A6-3D0B929E1277}" type="datetimeFigureOut">
              <a:rPr lang="en-US" smtClean="0"/>
              <a:t>1/26/2025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E88203-A43F-4D48-AAE0-9FCFAAF8D2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56417E-B45B-47B4-A94B-590FC487E1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E7305-2806-42C8-B5B2-44B840A11F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956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D03C6A-FC4C-4206-A788-4676017BF6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E6476C-5D90-4DD7-B814-6A7E9E64FA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E46DA9-EF74-4E5C-9A5C-2B397AD292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ECE04A-7B07-4508-A1F0-C5525B664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2F322-5BB4-4927-B7A6-3D0B929E1277}" type="datetimeFigureOut">
              <a:rPr lang="en-US" smtClean="0"/>
              <a:t>1/26/2025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F8B985-C3D6-4403-ABB7-4FF4E81655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FBD042-21EF-435F-B1AF-236EB79385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E7305-2806-42C8-B5B2-44B840A11F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0004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865A67-53C5-46AD-89D2-003D5CBED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B8B1EA-2981-4D18-83A7-DD554B8999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91F42C-611C-452D-87DD-6825664CEB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94FE089-BEF7-462F-B988-F46768AC4F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E194E11-E062-4199-9D68-B09D45123F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402873A-6980-4BBB-8925-37A6428FFB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2F322-5BB4-4927-B7A6-3D0B929E1277}" type="datetimeFigureOut">
              <a:rPr lang="en-US" smtClean="0"/>
              <a:t>1/26/2025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E694744-1BAF-4B24-B201-4832EC299B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CD5CBF9-FC4A-4DED-A285-50CE1FD81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E7305-2806-42C8-B5B2-44B840A11F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9758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EDE17-642F-478B-9B8C-FA5CCB9BB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189CED6-DBF6-4AD7-AD7C-D6B5F476AB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2F322-5BB4-4927-B7A6-3D0B929E1277}" type="datetimeFigureOut">
              <a:rPr lang="en-US" smtClean="0"/>
              <a:t>1/26/2025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9A6F38-4FEF-48DA-87C1-080EF81D3E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CF790C-1C3C-4BC5-9864-5613DAE24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E7305-2806-42C8-B5B2-44B840A11F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000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9B65F1C-C0A7-49C1-AFFB-D6720B904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2F322-5BB4-4927-B7A6-3D0B929E1277}" type="datetimeFigureOut">
              <a:rPr lang="en-US" smtClean="0"/>
              <a:t>1/26/2025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818DED-7333-4A0B-AB2E-D7D44B688B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66368E-949A-41FB-B23D-E4E00C3ED0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E7305-2806-42C8-B5B2-44B840A11F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3356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1B8486-BDD5-44C2-9D2A-939EEDAE4C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C44344-56ED-4AB3-A1B0-BFD9632BC7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AE8383-A6F7-4C30-B55F-BC8C8D5A41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D15EDE-639D-4683-AE1A-4150508240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2F322-5BB4-4927-B7A6-3D0B929E1277}" type="datetimeFigureOut">
              <a:rPr lang="en-US" smtClean="0"/>
              <a:t>1/26/2025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12DCF8-D2A6-487F-99ED-F6FD470C3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DD1287-073D-475A-B2E0-C7FD183B3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E7305-2806-42C8-B5B2-44B840A11F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5846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E51FB-83E3-4421-B8E6-98B75B9498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4B7B726-7979-48D5-B1A6-861576F9EF0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039AA4-E795-4063-A097-714556CFD2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799480-0453-496E-AA1B-9455D31530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2F322-5BB4-4927-B7A6-3D0B929E1277}" type="datetimeFigureOut">
              <a:rPr lang="en-US" smtClean="0"/>
              <a:t>1/26/2025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C4621F-29D4-428E-BBE2-9BEDA6E964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2A74CF-BA59-4947-BA89-048C18AD6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E7305-2806-42C8-B5B2-44B840A11F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6759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15711F4-18B7-4D2C-848F-CE7C9E2103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631BD1-5CF8-4801-ACF7-36B741ADA5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09B992-028A-4BE2-AC33-500B4E4EB18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02F322-5BB4-4927-B7A6-3D0B929E1277}" type="datetimeFigureOut">
              <a:rPr lang="en-US" smtClean="0"/>
              <a:t>1/26/2025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257FEE-8386-42B1-8CF3-50B2626935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5F3131-0957-462B-9C89-DF38808BF8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AE7305-2806-42C8-B5B2-44B840A11F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255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image" Target="../media/image7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Пнг Фемида 30 фото">
            <a:extLst>
              <a:ext uri="{FF2B5EF4-FFF2-40B4-BE49-F238E27FC236}">
                <a16:creationId xmlns:a16="http://schemas.microsoft.com/office/drawing/2014/main" id="{F39DD543-CB15-4EDA-A598-84B610D508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3514" y="731072"/>
            <a:ext cx="4964969" cy="4964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DBB8DC5-6BB0-4E0C-AFE7-EBC3663B49D3}"/>
              </a:ext>
            </a:extLst>
          </p:cNvPr>
          <p:cNvSpPr txBox="1"/>
          <p:nvPr/>
        </p:nvSpPr>
        <p:spPr>
          <a:xfrm>
            <a:off x="3895684" y="4834267"/>
            <a:ext cx="440062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0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compliance.uz</a:t>
            </a:r>
            <a:endParaRPr lang="ru-RU" sz="5000" b="1" dirty="0">
              <a:solidFill>
                <a:srgbClr val="00206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56F7B9-4F35-4C61-BF8E-7741D9C23046}"/>
              </a:ext>
            </a:extLst>
          </p:cNvPr>
          <p:cNvSpPr txBox="1"/>
          <p:nvPr/>
        </p:nvSpPr>
        <p:spPr>
          <a:xfrm>
            <a:off x="1920081" y="605182"/>
            <a:ext cx="8351838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500" b="1" dirty="0">
                <a:latin typeface="Cambria" panose="02040503050406030204" pitchFamily="18" charset="0"/>
                <a:ea typeface="Cambria" panose="02040503050406030204" pitchFamily="18" charset="0"/>
              </a:rPr>
              <a:t>“Our future is safer without corruption”</a:t>
            </a:r>
            <a:endParaRPr lang="ru-RU" sz="35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56472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Ai Robot Digital Machines PNG Images | PNG Free Download - Pikbest">
            <a:extLst>
              <a:ext uri="{FF2B5EF4-FFF2-40B4-BE49-F238E27FC236}">
                <a16:creationId xmlns:a16="http://schemas.microsoft.com/office/drawing/2014/main" id="{EA4B087A-3FF7-4966-8253-EBEA75ADC9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6901" y="2474957"/>
            <a:ext cx="3270252" cy="3270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434257A-8DC1-4AE5-BC20-1F1B67FF5BBE}"/>
              </a:ext>
            </a:extLst>
          </p:cNvPr>
          <p:cNvSpPr txBox="1"/>
          <p:nvPr/>
        </p:nvSpPr>
        <p:spPr>
          <a:xfrm>
            <a:off x="441512" y="1561277"/>
            <a:ext cx="11308976" cy="1154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300" b="1" dirty="0" err="1">
                <a:latin typeface="Cambria" panose="02040503050406030204" pitchFamily="18" charset="0"/>
                <a:ea typeface="Cambria" panose="02040503050406030204" pitchFamily="18" charset="0"/>
              </a:rPr>
              <a:t>Artificial</a:t>
            </a:r>
            <a:r>
              <a:rPr lang="ru-RU" sz="2300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sz="2300" b="1" dirty="0" err="1">
                <a:latin typeface="Cambria" panose="02040503050406030204" pitchFamily="18" charset="0"/>
                <a:ea typeface="Cambria" panose="02040503050406030204" pitchFamily="18" charset="0"/>
              </a:rPr>
              <a:t>intelligence</a:t>
            </a:r>
            <a:r>
              <a:rPr lang="ru-RU" sz="2300" b="1" dirty="0">
                <a:latin typeface="Cambria" panose="02040503050406030204" pitchFamily="18" charset="0"/>
                <a:ea typeface="Cambria" panose="02040503050406030204" pitchFamily="18" charset="0"/>
              </a:rPr>
              <a:t> (AI)</a:t>
            </a:r>
            <a:r>
              <a:rPr lang="ru-RU" sz="23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sz="2300" dirty="0" err="1">
                <a:latin typeface="Cambria" panose="02040503050406030204" pitchFamily="18" charset="0"/>
                <a:ea typeface="Cambria" panose="02040503050406030204" pitchFamily="18" charset="0"/>
              </a:rPr>
              <a:t>has</a:t>
            </a:r>
            <a:r>
              <a:rPr lang="ru-RU" sz="23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sz="2300" dirty="0" err="1">
                <a:latin typeface="Cambria" panose="02040503050406030204" pitchFamily="18" charset="0"/>
                <a:ea typeface="Cambria" panose="02040503050406030204" pitchFamily="18" charset="0"/>
              </a:rPr>
              <a:t>developed</a:t>
            </a:r>
            <a:r>
              <a:rPr lang="ru-RU" sz="23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sz="2300" dirty="0" err="1">
                <a:latin typeface="Cambria" panose="02040503050406030204" pitchFamily="18" charset="0"/>
                <a:ea typeface="Cambria" panose="02040503050406030204" pitchFamily="18" charset="0"/>
              </a:rPr>
              <a:t>rapidly</a:t>
            </a:r>
            <a:r>
              <a:rPr lang="ru-RU" sz="23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sz="2300" dirty="0" err="1">
                <a:latin typeface="Cambria" panose="02040503050406030204" pitchFamily="18" charset="0"/>
                <a:ea typeface="Cambria" panose="02040503050406030204" pitchFamily="18" charset="0"/>
              </a:rPr>
              <a:t>in</a:t>
            </a:r>
            <a:r>
              <a:rPr lang="ru-RU" sz="23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sz="2300" dirty="0" err="1">
                <a:latin typeface="Cambria" panose="02040503050406030204" pitchFamily="18" charset="0"/>
                <a:ea typeface="Cambria" panose="02040503050406030204" pitchFamily="18" charset="0"/>
              </a:rPr>
              <a:t>the</a:t>
            </a:r>
            <a:r>
              <a:rPr lang="ru-RU" sz="23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sz="2300" dirty="0" err="1">
                <a:latin typeface="Cambria" panose="02040503050406030204" pitchFamily="18" charset="0"/>
                <a:ea typeface="Cambria" panose="02040503050406030204" pitchFamily="18" charset="0"/>
              </a:rPr>
              <a:t>last</a:t>
            </a:r>
            <a:r>
              <a:rPr lang="ru-RU" sz="23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sz="2300" dirty="0" err="1">
                <a:latin typeface="Cambria" panose="02040503050406030204" pitchFamily="18" charset="0"/>
                <a:ea typeface="Cambria" panose="02040503050406030204" pitchFamily="18" charset="0"/>
              </a:rPr>
              <a:t>few</a:t>
            </a:r>
            <a:r>
              <a:rPr lang="ru-RU" sz="23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sz="2300" dirty="0" err="1">
                <a:latin typeface="Cambria" panose="02040503050406030204" pitchFamily="18" charset="0"/>
                <a:ea typeface="Cambria" panose="02040503050406030204" pitchFamily="18" charset="0"/>
              </a:rPr>
              <a:t>years</a:t>
            </a:r>
            <a:r>
              <a:rPr lang="ru-RU" sz="2300" dirty="0">
                <a:latin typeface="Cambria" panose="02040503050406030204" pitchFamily="18" charset="0"/>
                <a:ea typeface="Cambria" panose="02040503050406030204" pitchFamily="18" charset="0"/>
              </a:rPr>
              <a:t>. </a:t>
            </a:r>
            <a:br>
              <a:rPr lang="en-US" sz="2300" dirty="0">
                <a:latin typeface="Cambria" panose="02040503050406030204" pitchFamily="18" charset="0"/>
                <a:ea typeface="Cambria" panose="02040503050406030204" pitchFamily="18" charset="0"/>
              </a:rPr>
            </a:br>
            <a:r>
              <a:rPr lang="ru-RU" sz="2300" dirty="0">
                <a:latin typeface="Cambria" panose="02040503050406030204" pitchFamily="18" charset="0"/>
                <a:ea typeface="Cambria" panose="02040503050406030204" pitchFamily="18" charset="0"/>
              </a:rPr>
              <a:t>It </a:t>
            </a:r>
            <a:r>
              <a:rPr lang="ru-RU" sz="2300" dirty="0" err="1">
                <a:latin typeface="Cambria" panose="02040503050406030204" pitchFamily="18" charset="0"/>
                <a:ea typeface="Cambria" panose="02040503050406030204" pitchFamily="18" charset="0"/>
              </a:rPr>
              <a:t>has</a:t>
            </a:r>
            <a:r>
              <a:rPr lang="ru-RU" sz="23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sz="2300" dirty="0" err="1">
                <a:latin typeface="Cambria" panose="02040503050406030204" pitchFamily="18" charset="0"/>
                <a:ea typeface="Cambria" panose="02040503050406030204" pitchFamily="18" charset="0"/>
              </a:rPr>
              <a:t>demonstrated</a:t>
            </a:r>
            <a:r>
              <a:rPr lang="ru-RU" sz="23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sz="2300" dirty="0" err="1">
                <a:latin typeface="Cambria" panose="02040503050406030204" pitchFamily="18" charset="0"/>
                <a:ea typeface="Cambria" panose="02040503050406030204" pitchFamily="18" charset="0"/>
              </a:rPr>
              <a:t>impact</a:t>
            </a:r>
            <a:r>
              <a:rPr lang="ru-RU" sz="23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sz="2300" dirty="0" err="1">
                <a:latin typeface="Cambria" panose="02040503050406030204" pitchFamily="18" charset="0"/>
                <a:ea typeface="Cambria" panose="02040503050406030204" pitchFamily="18" charset="0"/>
              </a:rPr>
              <a:t>in</a:t>
            </a:r>
            <a:r>
              <a:rPr lang="ru-RU" sz="2300" dirty="0">
                <a:latin typeface="Cambria" panose="02040503050406030204" pitchFamily="18" charset="0"/>
                <a:ea typeface="Cambria" panose="02040503050406030204" pitchFamily="18" charset="0"/>
              </a:rPr>
              <a:t> a </a:t>
            </a:r>
            <a:r>
              <a:rPr lang="ru-RU" sz="2300" dirty="0" err="1">
                <a:latin typeface="Cambria" panose="02040503050406030204" pitchFamily="18" charset="0"/>
                <a:ea typeface="Cambria" panose="02040503050406030204" pitchFamily="18" charset="0"/>
              </a:rPr>
              <a:t>number</a:t>
            </a:r>
            <a:r>
              <a:rPr lang="ru-RU" sz="23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sz="2300" dirty="0" err="1">
                <a:latin typeface="Cambria" panose="02040503050406030204" pitchFamily="18" charset="0"/>
                <a:ea typeface="Cambria" panose="02040503050406030204" pitchFamily="18" charset="0"/>
              </a:rPr>
              <a:t>of</a:t>
            </a:r>
            <a:r>
              <a:rPr lang="ru-RU" sz="2300" dirty="0">
                <a:latin typeface="Cambria" panose="02040503050406030204" pitchFamily="18" charset="0"/>
                <a:ea typeface="Cambria" panose="02040503050406030204" pitchFamily="18" charset="0"/>
              </a:rPr>
              <a:t> ‘</a:t>
            </a:r>
            <a:r>
              <a:rPr lang="ru-RU" sz="2300" dirty="0" err="1">
                <a:latin typeface="Cambria" panose="02040503050406030204" pitchFamily="18" charset="0"/>
                <a:ea typeface="Cambria" panose="02040503050406030204" pitchFamily="18" charset="0"/>
              </a:rPr>
              <a:t>classic</a:t>
            </a:r>
            <a:r>
              <a:rPr lang="ru-RU" sz="2300" dirty="0">
                <a:latin typeface="Cambria" panose="02040503050406030204" pitchFamily="18" charset="0"/>
                <a:ea typeface="Cambria" panose="02040503050406030204" pitchFamily="18" charset="0"/>
              </a:rPr>
              <a:t>’ </a:t>
            </a:r>
            <a:r>
              <a:rPr lang="ru-RU" sz="2300" dirty="0" err="1">
                <a:latin typeface="Cambria" panose="02040503050406030204" pitchFamily="18" charset="0"/>
                <a:ea typeface="Cambria" panose="02040503050406030204" pitchFamily="18" charset="0"/>
              </a:rPr>
              <a:t>anti-corruption</a:t>
            </a:r>
            <a:r>
              <a:rPr lang="ru-RU" sz="23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sz="2300" dirty="0" err="1">
                <a:latin typeface="Cambria" panose="02040503050406030204" pitchFamily="18" charset="0"/>
                <a:ea typeface="Cambria" panose="02040503050406030204" pitchFamily="18" charset="0"/>
              </a:rPr>
              <a:t>areas</a:t>
            </a:r>
            <a:r>
              <a:rPr lang="ru-RU" sz="2300" dirty="0">
                <a:latin typeface="Cambria" panose="02040503050406030204" pitchFamily="18" charset="0"/>
                <a:ea typeface="Cambria" panose="02040503050406030204" pitchFamily="18" charset="0"/>
              </a:rPr>
              <a:t> – </a:t>
            </a:r>
            <a:r>
              <a:rPr lang="ru-RU" sz="2300" b="1" dirty="0" err="1">
                <a:latin typeface="Cambria" panose="02040503050406030204" pitchFamily="18" charset="0"/>
                <a:ea typeface="Cambria" panose="02040503050406030204" pitchFamily="18" charset="0"/>
              </a:rPr>
              <a:t>procurement</a:t>
            </a:r>
            <a:r>
              <a:rPr lang="ru-RU" sz="2300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sz="2300" b="1" dirty="0" err="1">
                <a:latin typeface="Cambria" panose="02040503050406030204" pitchFamily="18" charset="0"/>
                <a:ea typeface="Cambria" panose="02040503050406030204" pitchFamily="18" charset="0"/>
              </a:rPr>
              <a:t>integrity</a:t>
            </a:r>
            <a:r>
              <a:rPr lang="ru-RU" sz="2300" dirty="0">
                <a:latin typeface="Cambria" panose="02040503050406030204" pitchFamily="18" charset="0"/>
                <a:ea typeface="Cambria" panose="02040503050406030204" pitchFamily="18" charset="0"/>
              </a:rPr>
              <a:t>, </a:t>
            </a:r>
            <a:r>
              <a:rPr lang="ru-RU" sz="2300" b="1" dirty="0" err="1">
                <a:latin typeface="Cambria" panose="02040503050406030204" pitchFamily="18" charset="0"/>
                <a:ea typeface="Cambria" panose="02040503050406030204" pitchFamily="18" charset="0"/>
              </a:rPr>
              <a:t>compliance</a:t>
            </a:r>
            <a:r>
              <a:rPr lang="ru-RU" sz="2300" dirty="0">
                <a:latin typeface="Cambria" panose="02040503050406030204" pitchFamily="18" charset="0"/>
                <a:ea typeface="Cambria" panose="02040503050406030204" pitchFamily="18" charset="0"/>
              </a:rPr>
              <a:t>, </a:t>
            </a:r>
            <a:r>
              <a:rPr lang="ru-RU" sz="2300" b="1" dirty="0" err="1">
                <a:latin typeface="Cambria" panose="02040503050406030204" pitchFamily="18" charset="0"/>
                <a:ea typeface="Cambria" panose="02040503050406030204" pitchFamily="18" charset="0"/>
              </a:rPr>
              <a:t>fraud</a:t>
            </a:r>
            <a:r>
              <a:rPr lang="ru-RU" sz="2300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sz="2300" b="1" dirty="0" err="1">
                <a:latin typeface="Cambria" panose="02040503050406030204" pitchFamily="18" charset="0"/>
                <a:ea typeface="Cambria" panose="02040503050406030204" pitchFamily="18" charset="0"/>
              </a:rPr>
              <a:t>detection</a:t>
            </a:r>
            <a:r>
              <a:rPr lang="ru-RU" sz="2300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sz="2300" dirty="0" err="1">
                <a:latin typeface="Cambria" panose="02040503050406030204" pitchFamily="18" charset="0"/>
                <a:ea typeface="Cambria" panose="02040503050406030204" pitchFamily="18" charset="0"/>
              </a:rPr>
              <a:t>and</a:t>
            </a:r>
            <a:r>
              <a:rPr lang="ru-RU" sz="23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sz="2300" b="1" dirty="0" err="1">
                <a:latin typeface="Cambria" panose="02040503050406030204" pitchFamily="18" charset="0"/>
                <a:ea typeface="Cambria" panose="02040503050406030204" pitchFamily="18" charset="0"/>
              </a:rPr>
              <a:t>anti-money</a:t>
            </a:r>
            <a:r>
              <a:rPr lang="ru-RU" sz="2300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sz="2300" b="1" dirty="0" err="1">
                <a:latin typeface="Cambria" panose="02040503050406030204" pitchFamily="18" charset="0"/>
                <a:ea typeface="Cambria" panose="02040503050406030204" pitchFamily="18" charset="0"/>
              </a:rPr>
              <a:t>laundering</a:t>
            </a:r>
            <a:r>
              <a:rPr lang="ru-RU" sz="2300" dirty="0">
                <a:latin typeface="Cambria" panose="02040503050406030204" pitchFamily="18" charset="0"/>
                <a:ea typeface="Cambria" panose="02040503050406030204" pitchFamily="18" charset="0"/>
              </a:rPr>
              <a:t>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33D5F2-873A-46BB-9FE4-F94E7A6D0F13}"/>
              </a:ext>
            </a:extLst>
          </p:cNvPr>
          <p:cNvSpPr txBox="1"/>
          <p:nvPr/>
        </p:nvSpPr>
        <p:spPr>
          <a:xfrm>
            <a:off x="763580" y="4110083"/>
            <a:ext cx="8552726" cy="1708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 b="1" dirty="0">
                <a:latin typeface="Cambria" panose="02040503050406030204" pitchFamily="18" charset="0"/>
                <a:ea typeface="Cambria" panose="02040503050406030204" pitchFamily="18" charset="0"/>
              </a:rPr>
              <a:t>HOW WE CAN USE </a:t>
            </a:r>
          </a:p>
          <a:p>
            <a:pPr algn="ctr"/>
            <a:r>
              <a:rPr lang="en-US" sz="4500" b="1" dirty="0">
                <a:latin typeface="Cambria" panose="02040503050406030204" pitchFamily="18" charset="0"/>
                <a:ea typeface="Cambria" panose="02040503050406030204" pitchFamily="18" charset="0"/>
              </a:rPr>
              <a:t>A</a:t>
            </a:r>
            <a:r>
              <a:rPr lang="en-US" sz="2000" b="1" dirty="0">
                <a:latin typeface="Cambria" panose="02040503050406030204" pitchFamily="18" charset="0"/>
                <a:ea typeface="Cambria" panose="02040503050406030204" pitchFamily="18" charset="0"/>
              </a:rPr>
              <a:t>RTIFICIAL</a:t>
            </a:r>
            <a:r>
              <a:rPr lang="en-US" sz="4500" b="1" dirty="0">
                <a:latin typeface="Cambria" panose="02040503050406030204" pitchFamily="18" charset="0"/>
                <a:ea typeface="Cambria" panose="02040503050406030204" pitchFamily="18" charset="0"/>
              </a:rPr>
              <a:t> I</a:t>
            </a:r>
            <a:r>
              <a:rPr lang="en-US" sz="2000" b="1" dirty="0">
                <a:latin typeface="Cambria" panose="02040503050406030204" pitchFamily="18" charset="0"/>
                <a:ea typeface="Cambria" panose="02040503050406030204" pitchFamily="18" charset="0"/>
              </a:rPr>
              <a:t>NTELLIGENCE</a:t>
            </a:r>
            <a:r>
              <a:rPr lang="en-US" sz="4500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</a:p>
          <a:p>
            <a:pPr algn="ctr"/>
            <a:r>
              <a:rPr lang="en-US" sz="3000" b="1" dirty="0">
                <a:latin typeface="Cambria" panose="02040503050406030204" pitchFamily="18" charset="0"/>
                <a:ea typeface="Cambria" panose="02040503050406030204" pitchFamily="18" charset="0"/>
              </a:rPr>
              <a:t>IN ANTI-CORRUPTION SYSTEM OF UZBEKISTAN </a:t>
            </a:r>
            <a:endParaRPr lang="ru-RU" sz="30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6F7A08D-3F5E-4835-A7FC-02F3C0210B7D}"/>
              </a:ext>
            </a:extLst>
          </p:cNvPr>
          <p:cNvSpPr txBox="1"/>
          <p:nvPr/>
        </p:nvSpPr>
        <p:spPr>
          <a:xfrm>
            <a:off x="4977168" y="166633"/>
            <a:ext cx="2237664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PROBLEM</a:t>
            </a:r>
          </a:p>
        </p:txBody>
      </p:sp>
    </p:spTree>
    <p:extLst>
      <p:ext uri="{BB962C8B-B14F-4D97-AF65-F5344CB8AC3E}">
        <p14:creationId xmlns:p14="http://schemas.microsoft.com/office/powerpoint/2010/main" val="19639680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64E59847-BCC5-4D04-8DF3-80CA6F7E43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9442" y="3321533"/>
            <a:ext cx="3222812" cy="3222812"/>
          </a:xfrm>
          <a:prstGeom prst="rect">
            <a:avLst/>
          </a:prstGeom>
        </p:spPr>
      </p:pic>
      <p:pic>
        <p:nvPicPr>
          <p:cNvPr id="3076" name="Picture 4" descr="Premium Vector | Collection colored thin icon of business man personal  checking magnifying glass checklist business and people concept vector  illustration">
            <a:extLst>
              <a:ext uri="{FF2B5EF4-FFF2-40B4-BE49-F238E27FC236}">
                <a16:creationId xmlns:a16="http://schemas.microsoft.com/office/drawing/2014/main" id="{C0BFF8EC-F872-45D8-9C85-1753FD4C30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838" y="932914"/>
            <a:ext cx="2609009" cy="2613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8A2447A-F80F-469C-BB0C-121A2C5A4712}"/>
              </a:ext>
            </a:extLst>
          </p:cNvPr>
          <p:cNvSpPr txBox="1"/>
          <p:nvPr/>
        </p:nvSpPr>
        <p:spPr>
          <a:xfrm>
            <a:off x="1117651" y="2992542"/>
            <a:ext cx="1583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ID DATABASE</a:t>
            </a:r>
            <a:endParaRPr lang="ru-RU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875422-F65A-49EB-8315-6E7D3BBB92D2}"/>
              </a:ext>
            </a:extLst>
          </p:cNvPr>
          <p:cNvSpPr txBox="1"/>
          <p:nvPr/>
        </p:nvSpPr>
        <p:spPr>
          <a:xfrm>
            <a:off x="155416" y="2026697"/>
            <a:ext cx="6815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latin typeface="Cambria" panose="02040503050406030204" pitchFamily="18" charset="0"/>
                <a:ea typeface="Cambria" panose="02040503050406030204" pitchFamily="18" charset="0"/>
              </a:rPr>
              <a:t>HR</a:t>
            </a:r>
            <a:endParaRPr lang="ru-RU" sz="28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A5858B-701D-4ECB-BFEF-919AB40B4BAF}"/>
              </a:ext>
            </a:extLst>
          </p:cNvPr>
          <p:cNvSpPr txBox="1"/>
          <p:nvPr/>
        </p:nvSpPr>
        <p:spPr>
          <a:xfrm>
            <a:off x="5540189" y="119452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34A739C-FE25-426C-90B4-F13C2E30E3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2845" y="627444"/>
            <a:ext cx="2697027" cy="179801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645D67E-CA11-4378-9FEA-D124052BF210}"/>
              </a:ext>
            </a:extLst>
          </p:cNvPr>
          <p:cNvSpPr txBox="1"/>
          <p:nvPr/>
        </p:nvSpPr>
        <p:spPr>
          <a:xfrm>
            <a:off x="5141443" y="1965142"/>
            <a:ext cx="20787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CHECKING POINT </a:t>
            </a:r>
          </a:p>
          <a:p>
            <a:pPr algn="ctr"/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DATABASE</a:t>
            </a:r>
            <a:endParaRPr lang="ru-RU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9A716CA-8F4D-4261-A4C8-2119CB3E7B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59167" y1="49722" x2="61111" y2="56944"/>
                        <a14:foregroundMark x1="48889" y1="13333" x2="48889" y2="13333"/>
                        <a14:foregroundMark x1="72500" y1="28611" x2="72500" y2="28611"/>
                        <a14:foregroundMark x1="88611" y1="46944" x2="88611" y2="46944"/>
                        <a14:foregroundMark x1="13333" y1="30556" x2="13333" y2="30556"/>
                        <a14:foregroundMark x1="23333" y1="47778" x2="23333" y2="47778"/>
                        <a14:foregroundMark x1="26111" y1="74167" x2="26111" y2="7416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885376" y="761510"/>
            <a:ext cx="2393683" cy="239368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8C28C34-3C95-4FB0-843F-965D6860CC2C}"/>
              </a:ext>
            </a:extLst>
          </p:cNvPr>
          <p:cNvSpPr txBox="1"/>
          <p:nvPr/>
        </p:nvSpPr>
        <p:spPr>
          <a:xfrm>
            <a:off x="9119551" y="3136867"/>
            <a:ext cx="19253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BANK ACCOUNT </a:t>
            </a:r>
          </a:p>
          <a:p>
            <a:pPr algn="ctr"/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DATABASE</a:t>
            </a:r>
            <a:endParaRPr lang="ru-RU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C755434C-923F-49D4-8771-B331F707000B}"/>
              </a:ext>
            </a:extLst>
          </p:cNvPr>
          <p:cNvGrpSpPr/>
          <p:nvPr/>
        </p:nvGrpSpPr>
        <p:grpSpPr>
          <a:xfrm>
            <a:off x="3126505" y="3177205"/>
            <a:ext cx="1276776" cy="659670"/>
            <a:chOff x="2488940" y="3111168"/>
            <a:chExt cx="1666300" cy="897629"/>
          </a:xfrm>
        </p:grpSpPr>
        <p:sp>
          <p:nvSpPr>
            <p:cNvPr id="8" name="Стрелка: вправо 7">
              <a:extLst>
                <a:ext uri="{FF2B5EF4-FFF2-40B4-BE49-F238E27FC236}">
                  <a16:creationId xmlns:a16="http://schemas.microsoft.com/office/drawing/2014/main" id="{5E9ECD5D-ED06-4C9C-81D5-F98DAE2AB345}"/>
                </a:ext>
              </a:extLst>
            </p:cNvPr>
            <p:cNvSpPr/>
            <p:nvPr/>
          </p:nvSpPr>
          <p:spPr>
            <a:xfrm rot="2246355">
              <a:off x="2702756" y="3639465"/>
              <a:ext cx="1452484" cy="3693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Стрелка: вправо 19">
              <a:extLst>
                <a:ext uri="{FF2B5EF4-FFF2-40B4-BE49-F238E27FC236}">
                  <a16:creationId xmlns:a16="http://schemas.microsoft.com/office/drawing/2014/main" id="{4C58D3AC-8199-4353-AE68-8BFEE7B2095A}"/>
                </a:ext>
              </a:extLst>
            </p:cNvPr>
            <p:cNvSpPr/>
            <p:nvPr/>
          </p:nvSpPr>
          <p:spPr>
            <a:xfrm rot="2246355">
              <a:off x="2490745" y="3375487"/>
              <a:ext cx="1452484" cy="57592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1" name="Стрелка: вправо 20">
              <a:extLst>
                <a:ext uri="{FF2B5EF4-FFF2-40B4-BE49-F238E27FC236}">
                  <a16:creationId xmlns:a16="http://schemas.microsoft.com/office/drawing/2014/main" id="{1AC1FB01-8972-4C95-ACAF-4B0690A86794}"/>
                </a:ext>
              </a:extLst>
            </p:cNvPr>
            <p:cNvSpPr/>
            <p:nvPr/>
          </p:nvSpPr>
          <p:spPr>
            <a:xfrm rot="2246355">
              <a:off x="2488940" y="3111168"/>
              <a:ext cx="1050837" cy="83519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23" name="Группа 22">
            <a:extLst>
              <a:ext uri="{FF2B5EF4-FFF2-40B4-BE49-F238E27FC236}">
                <a16:creationId xmlns:a16="http://schemas.microsoft.com/office/drawing/2014/main" id="{8CAB520A-619C-4FF4-B91E-E4EB1EF130FB}"/>
              </a:ext>
            </a:extLst>
          </p:cNvPr>
          <p:cNvGrpSpPr/>
          <p:nvPr/>
        </p:nvGrpSpPr>
        <p:grpSpPr>
          <a:xfrm rot="6989770">
            <a:off x="7547289" y="3374161"/>
            <a:ext cx="1288810" cy="680565"/>
            <a:chOff x="2488940" y="3111168"/>
            <a:chExt cx="1682006" cy="926061"/>
          </a:xfrm>
        </p:grpSpPr>
        <p:sp>
          <p:nvSpPr>
            <p:cNvPr id="24" name="Стрелка: вправо 23">
              <a:extLst>
                <a:ext uri="{FF2B5EF4-FFF2-40B4-BE49-F238E27FC236}">
                  <a16:creationId xmlns:a16="http://schemas.microsoft.com/office/drawing/2014/main" id="{768783E9-C5B1-47B8-AEAC-580D598C177A}"/>
                </a:ext>
              </a:extLst>
            </p:cNvPr>
            <p:cNvSpPr/>
            <p:nvPr/>
          </p:nvSpPr>
          <p:spPr>
            <a:xfrm rot="2246355">
              <a:off x="2718462" y="3667897"/>
              <a:ext cx="1452484" cy="3693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5" name="Стрелка: вправо 24">
              <a:extLst>
                <a:ext uri="{FF2B5EF4-FFF2-40B4-BE49-F238E27FC236}">
                  <a16:creationId xmlns:a16="http://schemas.microsoft.com/office/drawing/2014/main" id="{55E806C9-28B9-4553-8F96-9A70887CB438}"/>
                </a:ext>
              </a:extLst>
            </p:cNvPr>
            <p:cNvSpPr/>
            <p:nvPr/>
          </p:nvSpPr>
          <p:spPr>
            <a:xfrm rot="2246355">
              <a:off x="2490745" y="3375487"/>
              <a:ext cx="1452484" cy="57592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6" name="Стрелка: вправо 25">
              <a:extLst>
                <a:ext uri="{FF2B5EF4-FFF2-40B4-BE49-F238E27FC236}">
                  <a16:creationId xmlns:a16="http://schemas.microsoft.com/office/drawing/2014/main" id="{703B6204-D692-4E1C-A1C0-471215D70B1C}"/>
                </a:ext>
              </a:extLst>
            </p:cNvPr>
            <p:cNvSpPr/>
            <p:nvPr/>
          </p:nvSpPr>
          <p:spPr>
            <a:xfrm rot="2246355">
              <a:off x="2488940" y="3111168"/>
              <a:ext cx="1050837" cy="83519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27" name="Группа 26">
            <a:extLst>
              <a:ext uri="{FF2B5EF4-FFF2-40B4-BE49-F238E27FC236}">
                <a16:creationId xmlns:a16="http://schemas.microsoft.com/office/drawing/2014/main" id="{75686797-D30A-490D-BF40-DCB0A26ACEB5}"/>
              </a:ext>
            </a:extLst>
          </p:cNvPr>
          <p:cNvGrpSpPr/>
          <p:nvPr/>
        </p:nvGrpSpPr>
        <p:grpSpPr>
          <a:xfrm rot="3059194">
            <a:off x="5812111" y="2663455"/>
            <a:ext cx="816556" cy="613789"/>
            <a:chOff x="2632617" y="3167650"/>
            <a:chExt cx="1065674" cy="835198"/>
          </a:xfrm>
        </p:grpSpPr>
        <p:sp>
          <p:nvSpPr>
            <p:cNvPr id="29" name="Стрелка: вправо 28">
              <a:extLst>
                <a:ext uri="{FF2B5EF4-FFF2-40B4-BE49-F238E27FC236}">
                  <a16:creationId xmlns:a16="http://schemas.microsoft.com/office/drawing/2014/main" id="{DF03A2E2-CC8E-4D1D-A7C2-66F78F58EE83}"/>
                </a:ext>
              </a:extLst>
            </p:cNvPr>
            <p:cNvSpPr/>
            <p:nvPr/>
          </p:nvSpPr>
          <p:spPr>
            <a:xfrm rot="2246355">
              <a:off x="2632617" y="3366565"/>
              <a:ext cx="1065674" cy="57592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30" name="Стрелка: вправо 29">
              <a:extLst>
                <a:ext uri="{FF2B5EF4-FFF2-40B4-BE49-F238E27FC236}">
                  <a16:creationId xmlns:a16="http://schemas.microsoft.com/office/drawing/2014/main" id="{848DA8E5-7F29-4405-B303-25001C8E1BFB}"/>
                </a:ext>
              </a:extLst>
            </p:cNvPr>
            <p:cNvSpPr/>
            <p:nvPr/>
          </p:nvSpPr>
          <p:spPr>
            <a:xfrm rot="2246355">
              <a:off x="2648801" y="3167650"/>
              <a:ext cx="872617" cy="83519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217AA991-9F7A-4F3B-9177-BC3765FBCD57}"/>
              </a:ext>
            </a:extLst>
          </p:cNvPr>
          <p:cNvSpPr txBox="1"/>
          <p:nvPr/>
        </p:nvSpPr>
        <p:spPr>
          <a:xfrm>
            <a:off x="7037799" y="5004000"/>
            <a:ext cx="4764238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b="1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HOW WE CAN DO </a:t>
            </a:r>
            <a:r>
              <a:rPr lang="en-US" sz="3500" b="1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PREDICT</a:t>
            </a:r>
            <a:r>
              <a:rPr lang="en-US" sz="2500" b="1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WHO CAN DO CORRUPTION </a:t>
            </a:r>
            <a:r>
              <a:rPr lang="en-US" sz="3500" b="1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TODAY</a:t>
            </a:r>
            <a:r>
              <a:rPr lang="ru-RU" sz="3500" b="1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?</a:t>
            </a:r>
          </a:p>
        </p:txBody>
      </p:sp>
      <p:pic>
        <p:nvPicPr>
          <p:cNvPr id="28" name="Picture 2" descr="9,422 Ai Png Images, Stock Photos, 3D objects, &amp; Vectors | Shutterstock">
            <a:extLst>
              <a:ext uri="{FF2B5EF4-FFF2-40B4-BE49-F238E27FC236}">
                <a16:creationId xmlns:a16="http://schemas.microsoft.com/office/drawing/2014/main" id="{13E9209C-A660-4D3F-BCF9-0609B3F549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75" t="14959" r="29373" b="17175"/>
          <a:stretch/>
        </p:blipFill>
        <p:spPr bwMode="auto">
          <a:xfrm>
            <a:off x="1021976" y="4516514"/>
            <a:ext cx="2191871" cy="2178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16BDCA6-2EA8-479D-8B57-8F36F813C6F1}"/>
              </a:ext>
            </a:extLst>
          </p:cNvPr>
          <p:cNvSpPr txBox="1"/>
          <p:nvPr/>
        </p:nvSpPr>
        <p:spPr>
          <a:xfrm>
            <a:off x="4146835" y="31795"/>
            <a:ext cx="3622467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OPPORTUNITIES</a:t>
            </a:r>
            <a:endParaRPr lang="ru-RU" sz="3500" b="1" dirty="0">
              <a:solidFill>
                <a:srgbClr val="00206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16040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03043F3-40A8-493A-B2F0-0D79E656EFF9}"/>
              </a:ext>
            </a:extLst>
          </p:cNvPr>
          <p:cNvSpPr txBox="1"/>
          <p:nvPr/>
        </p:nvSpPr>
        <p:spPr>
          <a:xfrm>
            <a:off x="1225159" y="4313238"/>
            <a:ext cx="94091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SEPARATE THE LEVEL OF EMPLOYEES' </a:t>
            </a:r>
            <a:r>
              <a:rPr lang="en-US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PROPENSITY TO CORRUPTION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031CDA-1A3D-470B-ABB9-8A0C3211E956}"/>
              </a:ext>
            </a:extLst>
          </p:cNvPr>
          <p:cNvSpPr txBox="1"/>
          <p:nvPr/>
        </p:nvSpPr>
        <p:spPr>
          <a:xfrm>
            <a:off x="4244917" y="42213"/>
            <a:ext cx="3338735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OUR SOLUTION</a:t>
            </a:r>
            <a:endParaRPr lang="ru-RU" sz="3500" b="1" dirty="0">
              <a:solidFill>
                <a:srgbClr val="00206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F6C96B2-5319-4770-96EA-E6C9E3E12159}"/>
              </a:ext>
            </a:extLst>
          </p:cNvPr>
          <p:cNvSpPr txBox="1"/>
          <p:nvPr/>
        </p:nvSpPr>
        <p:spPr>
          <a:xfrm>
            <a:off x="1240628" y="4771698"/>
            <a:ext cx="64142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WORKING ONLY WITH “RED GROUP” MEMBERS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96890F6-8620-4FFD-B6BF-A7DADDBFEF80}"/>
              </a:ext>
            </a:extLst>
          </p:cNvPr>
          <p:cNvSpPr txBox="1"/>
          <p:nvPr/>
        </p:nvSpPr>
        <p:spPr>
          <a:xfrm>
            <a:off x="1225159" y="5230158"/>
            <a:ext cx="46891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SAVE GOVERNMENT BUDGET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09AC21E-0A63-45A0-B590-432513932BBF}"/>
              </a:ext>
            </a:extLst>
          </p:cNvPr>
          <p:cNvSpPr txBox="1"/>
          <p:nvPr/>
        </p:nvSpPr>
        <p:spPr>
          <a:xfrm>
            <a:off x="1240628" y="5651544"/>
            <a:ext cx="58629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MAKE OUR FUTURE WITHOUT CORRUPTION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Picture 2" descr="Пнг Фемида 30 фото">
            <a:extLst>
              <a:ext uri="{FF2B5EF4-FFF2-40B4-BE49-F238E27FC236}">
                <a16:creationId xmlns:a16="http://schemas.microsoft.com/office/drawing/2014/main" id="{C2BE186F-9F98-45EB-9BC0-A494531270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013" y="98073"/>
            <a:ext cx="2703686" cy="2703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310CFE8-447B-4521-817D-1BC455A6AFE7}"/>
              </a:ext>
            </a:extLst>
          </p:cNvPr>
          <p:cNvSpPr txBox="1"/>
          <p:nvPr/>
        </p:nvSpPr>
        <p:spPr>
          <a:xfrm>
            <a:off x="377145" y="2290119"/>
            <a:ext cx="369511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www.compliance.uz</a:t>
            </a:r>
            <a:endParaRPr lang="ru-RU" sz="3000" b="1" dirty="0">
              <a:solidFill>
                <a:srgbClr val="00206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AF1B139-78CF-4B91-BCE1-E2364EA6B149}"/>
              </a:ext>
            </a:extLst>
          </p:cNvPr>
          <p:cNvSpPr txBox="1"/>
          <p:nvPr/>
        </p:nvSpPr>
        <p:spPr>
          <a:xfrm>
            <a:off x="4447752" y="1460758"/>
            <a:ext cx="69093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THIS PROGRAMM CAN ANALYSIS DATABASE ABOUT EMPLOYEES AND PREDICTS THEIR CORRUPTION ABILITY</a:t>
            </a:r>
            <a:endParaRPr lang="ru-RU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17" name="Рисунок 16" descr="Флажок со сплошной заливкой">
            <a:extLst>
              <a:ext uri="{FF2B5EF4-FFF2-40B4-BE49-F238E27FC236}">
                <a16:creationId xmlns:a16="http://schemas.microsoft.com/office/drawing/2014/main" id="{0697CE14-BD0B-4671-82B5-BBEAD139AE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6630" y="4125367"/>
            <a:ext cx="553998" cy="553998"/>
          </a:xfrm>
          <a:prstGeom prst="rect">
            <a:avLst/>
          </a:prstGeom>
        </p:spPr>
      </p:pic>
      <p:pic>
        <p:nvPicPr>
          <p:cNvPr id="18" name="Рисунок 17" descr="Флажок со сплошной заливкой">
            <a:extLst>
              <a:ext uri="{FF2B5EF4-FFF2-40B4-BE49-F238E27FC236}">
                <a16:creationId xmlns:a16="http://schemas.microsoft.com/office/drawing/2014/main" id="{BA0C6A6E-8B26-4FEB-8923-69E1092C9A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86630" y="4617237"/>
            <a:ext cx="553998" cy="553998"/>
          </a:xfrm>
          <a:prstGeom prst="rect">
            <a:avLst/>
          </a:prstGeom>
        </p:spPr>
      </p:pic>
      <p:pic>
        <p:nvPicPr>
          <p:cNvPr id="19" name="Рисунок 18" descr="Флажок со сплошной заливкой">
            <a:extLst>
              <a:ext uri="{FF2B5EF4-FFF2-40B4-BE49-F238E27FC236}">
                <a16:creationId xmlns:a16="http://schemas.microsoft.com/office/drawing/2014/main" id="{C396F552-5EAA-4FE2-9DE0-0333A79B9E8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86630" y="5066399"/>
            <a:ext cx="553998" cy="553998"/>
          </a:xfrm>
          <a:prstGeom prst="rect">
            <a:avLst/>
          </a:prstGeom>
        </p:spPr>
      </p:pic>
      <p:pic>
        <p:nvPicPr>
          <p:cNvPr id="20" name="Рисунок 19" descr="Флажок со сплошной заливкой">
            <a:extLst>
              <a:ext uri="{FF2B5EF4-FFF2-40B4-BE49-F238E27FC236}">
                <a16:creationId xmlns:a16="http://schemas.microsoft.com/office/drawing/2014/main" id="{EE73CD60-49A9-418E-BDAA-00D093DAA1E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86630" y="5551593"/>
            <a:ext cx="553998" cy="553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1087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6D68A6C-45B9-4FB1-9AB0-8015612C1932}"/>
              </a:ext>
            </a:extLst>
          </p:cNvPr>
          <p:cNvSpPr txBox="1"/>
          <p:nvPr/>
        </p:nvSpPr>
        <p:spPr>
          <a:xfrm>
            <a:off x="2836614" y="67462"/>
            <a:ext cx="651877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COOPERATION WITH GOVERNMENT</a:t>
            </a:r>
            <a:endParaRPr lang="ru-RU" sz="3000" b="1" dirty="0">
              <a:solidFill>
                <a:srgbClr val="00206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5FAB1708-2468-4302-815F-FAF9DF3457C2}"/>
              </a:ext>
            </a:extLst>
          </p:cNvPr>
          <p:cNvGrpSpPr/>
          <p:nvPr/>
        </p:nvGrpSpPr>
        <p:grpSpPr>
          <a:xfrm>
            <a:off x="3287174" y="1267043"/>
            <a:ext cx="2273828" cy="1275050"/>
            <a:chOff x="530526" y="1320831"/>
            <a:chExt cx="2273828" cy="1275050"/>
          </a:xfrm>
        </p:grpSpPr>
        <p:pic>
          <p:nvPicPr>
            <p:cNvPr id="5" name="Picture 2" descr="Полиция – Бесплатные иконки: люди">
              <a:extLst>
                <a:ext uri="{FF2B5EF4-FFF2-40B4-BE49-F238E27FC236}">
                  <a16:creationId xmlns:a16="http://schemas.microsoft.com/office/drawing/2014/main" id="{434868B5-A21E-46FB-942A-1A7D818790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67434" y="1324107"/>
              <a:ext cx="564778" cy="5647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2" descr="Полиция – Бесплатные иконки: люди">
              <a:extLst>
                <a:ext uri="{FF2B5EF4-FFF2-40B4-BE49-F238E27FC236}">
                  <a16:creationId xmlns:a16="http://schemas.microsoft.com/office/drawing/2014/main" id="{F127619F-2817-4FD4-AC71-B37FB241837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2656" y="1320831"/>
              <a:ext cx="564778" cy="5647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6" name="Picture 2" descr="Полиция – Бесплатные иконки: люди">
              <a:extLst>
                <a:ext uri="{FF2B5EF4-FFF2-40B4-BE49-F238E27FC236}">
                  <a16:creationId xmlns:a16="http://schemas.microsoft.com/office/drawing/2014/main" id="{EDC07EF6-030C-416E-80CE-29AC096F69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85046" y="1507884"/>
              <a:ext cx="564777" cy="5647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0C0AA24-1BDB-48EE-AD12-4473DF867982}"/>
                </a:ext>
              </a:extLst>
            </p:cNvPr>
            <p:cNvSpPr txBox="1"/>
            <p:nvPr/>
          </p:nvSpPr>
          <p:spPr>
            <a:xfrm>
              <a:off x="530526" y="2072661"/>
              <a:ext cx="227382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>
                  <a:latin typeface="Cambria" panose="02040503050406030204" pitchFamily="18" charset="0"/>
                  <a:ea typeface="Cambria" panose="02040503050406030204" pitchFamily="18" charset="0"/>
                </a:rPr>
                <a:t>OFFICER </a:t>
              </a:r>
            </a:p>
            <a:p>
              <a:pPr algn="ctr"/>
              <a:r>
                <a:rPr lang="en-US" sz="1400" b="1" dirty="0">
                  <a:latin typeface="Cambria" panose="02040503050406030204" pitchFamily="18" charset="0"/>
                  <a:ea typeface="Cambria" panose="02040503050406030204" pitchFamily="18" charset="0"/>
                </a:rPr>
                <a:t>OF COMPLIANCE SERVICE</a:t>
              </a:r>
              <a:endParaRPr lang="ru-RU" sz="1400" b="1" dirty="0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</p:grpSp>
      <p:pic>
        <p:nvPicPr>
          <p:cNvPr id="1028" name="Picture 4" descr="Building PNGs for Free Download">
            <a:extLst>
              <a:ext uri="{FF2B5EF4-FFF2-40B4-BE49-F238E27FC236}">
                <a16:creationId xmlns:a16="http://schemas.microsoft.com/office/drawing/2014/main" id="{574448A5-D01B-4A36-A769-1502803614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332" y="1088655"/>
            <a:ext cx="748548" cy="921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4ED06FA-BDED-470A-B6F5-2D3A47399B50}"/>
              </a:ext>
            </a:extLst>
          </p:cNvPr>
          <p:cNvSpPr txBox="1"/>
          <p:nvPr/>
        </p:nvSpPr>
        <p:spPr>
          <a:xfrm>
            <a:off x="734069" y="2018873"/>
            <a:ext cx="14130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latin typeface="Cambria" panose="02040503050406030204" pitchFamily="18" charset="0"/>
                <a:ea typeface="Cambria" panose="02040503050406030204" pitchFamily="18" charset="0"/>
              </a:rPr>
              <a:t>GOVERNMENT </a:t>
            </a:r>
          </a:p>
          <a:p>
            <a:pPr algn="ctr"/>
            <a:r>
              <a:rPr lang="en-US" sz="1400" b="1" dirty="0">
                <a:latin typeface="Cambria" panose="02040503050406030204" pitchFamily="18" charset="0"/>
                <a:ea typeface="Cambria" panose="02040503050406030204" pitchFamily="18" charset="0"/>
              </a:rPr>
              <a:t>AUTHORITIES</a:t>
            </a:r>
            <a:endParaRPr lang="ru-RU" sz="14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34D6CF-CFF5-4E76-BD2A-614BFA165ED2}"/>
              </a:ext>
            </a:extLst>
          </p:cNvPr>
          <p:cNvSpPr txBox="1"/>
          <p:nvPr/>
        </p:nvSpPr>
        <p:spPr>
          <a:xfrm>
            <a:off x="1006834" y="2550759"/>
            <a:ext cx="86754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1400" b="1">
                <a:latin typeface="Cambria" panose="02040503050406030204" pitchFamily="18" charset="0"/>
                <a:ea typeface="Cambria" panose="02040503050406030204" pitchFamily="18" charset="0"/>
              </a:defRPr>
            </a:lvl1pPr>
          </a:lstStyle>
          <a:p>
            <a:r>
              <a:rPr lang="uz-Cyrl-UZ" sz="3000" dirty="0"/>
              <a:t>126</a:t>
            </a:r>
            <a:endParaRPr lang="ru-RU" sz="3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67F27F8-9E1C-4A8E-87CC-1C34E469EFA9}"/>
              </a:ext>
            </a:extLst>
          </p:cNvPr>
          <p:cNvSpPr txBox="1"/>
          <p:nvPr/>
        </p:nvSpPr>
        <p:spPr>
          <a:xfrm>
            <a:off x="3838926" y="2550759"/>
            <a:ext cx="109517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1400" b="1">
                <a:latin typeface="Cambria" panose="02040503050406030204" pitchFamily="18" charset="0"/>
                <a:ea typeface="Cambria" panose="02040503050406030204" pitchFamily="18" charset="0"/>
              </a:defRPr>
            </a:lvl1pPr>
          </a:lstStyle>
          <a:p>
            <a:r>
              <a:rPr lang="uz-Cyrl-UZ" sz="3000" dirty="0"/>
              <a:t>1840</a:t>
            </a:r>
            <a:endParaRPr lang="ru-RU" sz="3000" dirty="0"/>
          </a:p>
        </p:txBody>
      </p:sp>
      <p:pic>
        <p:nvPicPr>
          <p:cNvPr id="1030" name="Picture 6" descr="Salary PNGs for Free Download">
            <a:extLst>
              <a:ext uri="{FF2B5EF4-FFF2-40B4-BE49-F238E27FC236}">
                <a16:creationId xmlns:a16="http://schemas.microsoft.com/office/drawing/2014/main" id="{A17EAD6E-8FDB-473A-B0B0-5C1EC256DD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3142" y="1196376"/>
            <a:ext cx="930218" cy="930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F964F48-D42C-4503-BAB0-C1490E4A49C6}"/>
              </a:ext>
            </a:extLst>
          </p:cNvPr>
          <p:cNvSpPr txBox="1"/>
          <p:nvPr/>
        </p:nvSpPr>
        <p:spPr>
          <a:xfrm>
            <a:off x="6726388" y="2126594"/>
            <a:ext cx="18837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latin typeface="Cambria" panose="02040503050406030204" pitchFamily="18" charset="0"/>
                <a:ea typeface="Cambria" panose="02040503050406030204" pitchFamily="18" charset="0"/>
              </a:rPr>
              <a:t>SALARY PER MONTH</a:t>
            </a:r>
            <a:endParaRPr lang="ru-RU" sz="14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308B83E-11CF-4223-94F7-C6B166862D71}"/>
              </a:ext>
            </a:extLst>
          </p:cNvPr>
          <p:cNvSpPr txBox="1"/>
          <p:nvPr/>
        </p:nvSpPr>
        <p:spPr>
          <a:xfrm>
            <a:off x="7176047" y="2498197"/>
            <a:ext cx="95731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1400" b="1">
                <a:latin typeface="Cambria" panose="02040503050406030204" pitchFamily="18" charset="0"/>
                <a:ea typeface="Cambria" panose="02040503050406030204" pitchFamily="18" charset="0"/>
              </a:defRPr>
            </a:lvl1pPr>
          </a:lstStyle>
          <a:p>
            <a:r>
              <a:rPr lang="uz-Cyrl-UZ" sz="3000" dirty="0"/>
              <a:t>18</a:t>
            </a:r>
            <a:r>
              <a:rPr lang="en-US" sz="3000" dirty="0"/>
              <a:t>,</a:t>
            </a:r>
            <a:r>
              <a:rPr lang="uz-Cyrl-UZ" sz="3000" dirty="0"/>
              <a:t>4</a:t>
            </a:r>
            <a:endParaRPr lang="ru-RU" sz="30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AB28339-CD2D-44CC-BFD3-E17B3C1EEE83}"/>
              </a:ext>
            </a:extLst>
          </p:cNvPr>
          <p:cNvSpPr txBox="1"/>
          <p:nvPr/>
        </p:nvSpPr>
        <p:spPr>
          <a:xfrm>
            <a:off x="7232070" y="2962132"/>
            <a:ext cx="8723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latin typeface="Cambria" panose="02040503050406030204" pitchFamily="18" charset="0"/>
                <a:ea typeface="Cambria" panose="02040503050406030204" pitchFamily="18" charset="0"/>
              </a:rPr>
              <a:t>BILLION</a:t>
            </a:r>
            <a:endParaRPr lang="ru-RU" sz="14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C826A02-B7C4-487F-BA47-09BC00DB6506}"/>
              </a:ext>
            </a:extLst>
          </p:cNvPr>
          <p:cNvSpPr txBox="1"/>
          <p:nvPr/>
        </p:nvSpPr>
        <p:spPr>
          <a:xfrm>
            <a:off x="10222996" y="1711096"/>
            <a:ext cx="8140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latin typeface="Cambria" panose="02040503050406030204" pitchFamily="18" charset="0"/>
                <a:ea typeface="Cambria" panose="02040503050406030204" pitchFamily="18" charset="0"/>
              </a:rPr>
              <a:t>RESULT</a:t>
            </a:r>
            <a:endParaRPr lang="ru-RU" sz="14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E39CE35-900A-480C-AD83-61B8FDB0310E}"/>
              </a:ext>
            </a:extLst>
          </p:cNvPr>
          <p:cNvSpPr txBox="1"/>
          <p:nvPr/>
        </p:nvSpPr>
        <p:spPr>
          <a:xfrm>
            <a:off x="9302682" y="2280482"/>
            <a:ext cx="26546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EVERBODY HAS OWN DESICION</a:t>
            </a:r>
            <a:endParaRPr lang="ru-RU" b="1" dirty="0">
              <a:solidFill>
                <a:srgbClr val="FF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19" name="Picture 4" descr="Building PNGs for Free Download">
            <a:extLst>
              <a:ext uri="{FF2B5EF4-FFF2-40B4-BE49-F238E27FC236}">
                <a16:creationId xmlns:a16="http://schemas.microsoft.com/office/drawing/2014/main" id="{A97B16D1-A13C-4B39-9772-6B2CA8BEA9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504" y="4185961"/>
            <a:ext cx="748548" cy="921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8B8F7A9-64B3-421A-9E4A-96CFED3D033C}"/>
              </a:ext>
            </a:extLst>
          </p:cNvPr>
          <p:cNvSpPr txBox="1"/>
          <p:nvPr/>
        </p:nvSpPr>
        <p:spPr>
          <a:xfrm>
            <a:off x="735241" y="5116179"/>
            <a:ext cx="14130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latin typeface="Cambria" panose="02040503050406030204" pitchFamily="18" charset="0"/>
                <a:ea typeface="Cambria" panose="02040503050406030204" pitchFamily="18" charset="0"/>
              </a:rPr>
              <a:t>GOVERNMENT </a:t>
            </a:r>
          </a:p>
          <a:p>
            <a:pPr algn="ctr"/>
            <a:r>
              <a:rPr lang="en-US" sz="1400" b="1" dirty="0">
                <a:latin typeface="Cambria" panose="02040503050406030204" pitchFamily="18" charset="0"/>
                <a:ea typeface="Cambria" panose="02040503050406030204" pitchFamily="18" charset="0"/>
              </a:rPr>
              <a:t>AUTHORITIES</a:t>
            </a:r>
            <a:endParaRPr lang="ru-RU" sz="14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DAE4D89-EF39-4038-BD02-E51EB88C08CC}"/>
              </a:ext>
            </a:extLst>
          </p:cNvPr>
          <p:cNvSpPr txBox="1"/>
          <p:nvPr/>
        </p:nvSpPr>
        <p:spPr>
          <a:xfrm>
            <a:off x="1008006" y="5648065"/>
            <a:ext cx="86754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1400" b="1">
                <a:latin typeface="Cambria" panose="02040503050406030204" pitchFamily="18" charset="0"/>
                <a:ea typeface="Cambria" panose="02040503050406030204" pitchFamily="18" charset="0"/>
              </a:defRPr>
            </a:lvl1pPr>
          </a:lstStyle>
          <a:p>
            <a:r>
              <a:rPr lang="uz-Cyrl-UZ" sz="3000" dirty="0"/>
              <a:t>126</a:t>
            </a:r>
            <a:endParaRPr lang="ru-RU" sz="3000" dirty="0"/>
          </a:p>
        </p:txBody>
      </p:sp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5F7FB976-DA13-4683-8C8E-7DBFA9811C59}"/>
              </a:ext>
            </a:extLst>
          </p:cNvPr>
          <p:cNvGrpSpPr/>
          <p:nvPr/>
        </p:nvGrpSpPr>
        <p:grpSpPr>
          <a:xfrm>
            <a:off x="3287174" y="4368473"/>
            <a:ext cx="2273828" cy="1275050"/>
            <a:chOff x="530526" y="1320831"/>
            <a:chExt cx="2273828" cy="1275050"/>
          </a:xfrm>
        </p:grpSpPr>
        <p:pic>
          <p:nvPicPr>
            <p:cNvPr id="23" name="Picture 2" descr="Полиция – Бесплатные иконки: люди">
              <a:extLst>
                <a:ext uri="{FF2B5EF4-FFF2-40B4-BE49-F238E27FC236}">
                  <a16:creationId xmlns:a16="http://schemas.microsoft.com/office/drawing/2014/main" id="{80A91C4D-8CF0-4CBB-94B8-80891B4F5F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67434" y="1324107"/>
              <a:ext cx="564778" cy="5647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2" descr="Полиция – Бесплатные иконки: люди">
              <a:extLst>
                <a:ext uri="{FF2B5EF4-FFF2-40B4-BE49-F238E27FC236}">
                  <a16:creationId xmlns:a16="http://schemas.microsoft.com/office/drawing/2014/main" id="{A127E673-54D5-45AD-B639-A0C8CD0DE36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2656" y="1320831"/>
              <a:ext cx="564778" cy="5647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2" descr="Полиция – Бесплатные иконки: люди">
              <a:extLst>
                <a:ext uri="{FF2B5EF4-FFF2-40B4-BE49-F238E27FC236}">
                  <a16:creationId xmlns:a16="http://schemas.microsoft.com/office/drawing/2014/main" id="{B68FAFD4-F715-43A0-B379-31A6B0F6F9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85046" y="1507884"/>
              <a:ext cx="564777" cy="5647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10D21AE-E63F-4E15-B46B-31664200591D}"/>
                </a:ext>
              </a:extLst>
            </p:cNvPr>
            <p:cNvSpPr txBox="1"/>
            <p:nvPr/>
          </p:nvSpPr>
          <p:spPr>
            <a:xfrm>
              <a:off x="530526" y="2072661"/>
              <a:ext cx="227382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>
                  <a:latin typeface="Cambria" panose="02040503050406030204" pitchFamily="18" charset="0"/>
                  <a:ea typeface="Cambria" panose="02040503050406030204" pitchFamily="18" charset="0"/>
                </a:rPr>
                <a:t>OFFICER </a:t>
              </a:r>
            </a:p>
            <a:p>
              <a:pPr algn="ctr"/>
              <a:r>
                <a:rPr lang="en-US" sz="1400" b="1" dirty="0">
                  <a:latin typeface="Cambria" panose="02040503050406030204" pitchFamily="18" charset="0"/>
                  <a:ea typeface="Cambria" panose="02040503050406030204" pitchFamily="18" charset="0"/>
                </a:rPr>
                <a:t>OF COMPLIANCE SERVICE</a:t>
              </a:r>
              <a:endParaRPr lang="ru-RU" sz="1400" b="1" dirty="0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97DBD3C5-1CCD-41D7-9BDF-E27F8196FE54}"/>
              </a:ext>
            </a:extLst>
          </p:cNvPr>
          <p:cNvSpPr txBox="1"/>
          <p:nvPr/>
        </p:nvSpPr>
        <p:spPr>
          <a:xfrm>
            <a:off x="3952740" y="5652189"/>
            <a:ext cx="86754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1400" b="1">
                <a:latin typeface="Cambria" panose="02040503050406030204" pitchFamily="18" charset="0"/>
                <a:ea typeface="Cambria" panose="02040503050406030204" pitchFamily="18" charset="0"/>
              </a:defRPr>
            </a:lvl1pPr>
          </a:lstStyle>
          <a:p>
            <a:r>
              <a:rPr lang="en-US" sz="3000" dirty="0"/>
              <a:t>500</a:t>
            </a:r>
            <a:endParaRPr lang="ru-RU" sz="3000" dirty="0"/>
          </a:p>
        </p:txBody>
      </p:sp>
      <p:pic>
        <p:nvPicPr>
          <p:cNvPr id="28" name="Picture 6" descr="Salary PNGs for Free Download">
            <a:extLst>
              <a:ext uri="{FF2B5EF4-FFF2-40B4-BE49-F238E27FC236}">
                <a16:creationId xmlns:a16="http://schemas.microsoft.com/office/drawing/2014/main" id="{8BDC936C-CF20-4352-9B34-34EE252AF7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9265" y="4224017"/>
            <a:ext cx="930218" cy="930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BB3848DB-FC3E-406D-B049-E55B6EC6F634}"/>
              </a:ext>
            </a:extLst>
          </p:cNvPr>
          <p:cNvSpPr txBox="1"/>
          <p:nvPr/>
        </p:nvSpPr>
        <p:spPr>
          <a:xfrm>
            <a:off x="6612513" y="5223900"/>
            <a:ext cx="18837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latin typeface="Cambria" panose="02040503050406030204" pitchFamily="18" charset="0"/>
                <a:ea typeface="Cambria" panose="02040503050406030204" pitchFamily="18" charset="0"/>
              </a:rPr>
              <a:t>SALARY PER MONTH</a:t>
            </a:r>
            <a:endParaRPr lang="ru-RU" sz="14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41B9BC6-C187-4691-A961-E7F0E8B1B459}"/>
              </a:ext>
            </a:extLst>
          </p:cNvPr>
          <p:cNvSpPr txBox="1"/>
          <p:nvPr/>
        </p:nvSpPr>
        <p:spPr>
          <a:xfrm>
            <a:off x="7348226" y="5630522"/>
            <a:ext cx="41229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1400" b="1">
                <a:latin typeface="Cambria" panose="02040503050406030204" pitchFamily="18" charset="0"/>
                <a:ea typeface="Cambria" panose="02040503050406030204" pitchFamily="18" charset="0"/>
              </a:defRPr>
            </a:lvl1pPr>
          </a:lstStyle>
          <a:p>
            <a:r>
              <a:rPr lang="en-US" sz="3000" dirty="0"/>
              <a:t>5</a:t>
            </a:r>
            <a:endParaRPr lang="ru-RU" sz="30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9B637EA-EF18-40BB-A3B2-301A7CA95026}"/>
              </a:ext>
            </a:extLst>
          </p:cNvPr>
          <p:cNvSpPr txBox="1"/>
          <p:nvPr/>
        </p:nvSpPr>
        <p:spPr>
          <a:xfrm>
            <a:off x="7118198" y="6184520"/>
            <a:ext cx="8723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latin typeface="Cambria" panose="02040503050406030204" pitchFamily="18" charset="0"/>
                <a:ea typeface="Cambria" panose="02040503050406030204" pitchFamily="18" charset="0"/>
              </a:rPr>
              <a:t>BILLION</a:t>
            </a:r>
            <a:endParaRPr lang="ru-RU" sz="14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91A6CC1-8C76-493F-8F3D-D70ED4F924E0}"/>
              </a:ext>
            </a:extLst>
          </p:cNvPr>
          <p:cNvSpPr txBox="1"/>
          <p:nvPr/>
        </p:nvSpPr>
        <p:spPr>
          <a:xfrm>
            <a:off x="10225090" y="4774801"/>
            <a:ext cx="8140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latin typeface="Cambria" panose="02040503050406030204" pitchFamily="18" charset="0"/>
                <a:ea typeface="Cambria" panose="02040503050406030204" pitchFamily="18" charset="0"/>
              </a:rPr>
              <a:t>RESULT</a:t>
            </a:r>
            <a:endParaRPr lang="ru-RU" sz="14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89A407A-1675-4EEA-B139-681A0CEA6D53}"/>
              </a:ext>
            </a:extLst>
          </p:cNvPr>
          <p:cNvSpPr txBox="1"/>
          <p:nvPr/>
        </p:nvSpPr>
        <p:spPr>
          <a:xfrm>
            <a:off x="9302682" y="5261190"/>
            <a:ext cx="26546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WE CAN HELP PREDICT CORRUPTION FACTS EARLIER</a:t>
            </a:r>
            <a:endParaRPr lang="ru-RU" b="1" dirty="0">
              <a:solidFill>
                <a:srgbClr val="FF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1A880C2-A842-42BC-908F-0E559DDEF25D}"/>
              </a:ext>
            </a:extLst>
          </p:cNvPr>
          <p:cNvSpPr txBox="1"/>
          <p:nvPr/>
        </p:nvSpPr>
        <p:spPr>
          <a:xfrm>
            <a:off x="1844655" y="4536274"/>
            <a:ext cx="37382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500" b="1" dirty="0">
                <a:latin typeface="Cambria" panose="02040503050406030204" pitchFamily="18" charset="0"/>
                <a:ea typeface="Cambria" panose="02040503050406030204" pitchFamily="18" charset="0"/>
              </a:rPr>
              <a:t>+</a:t>
            </a:r>
            <a:endParaRPr lang="ru-RU" sz="25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35" name="Picture 2" descr="Пнг Фемида 30 фото">
            <a:extLst>
              <a:ext uri="{FF2B5EF4-FFF2-40B4-BE49-F238E27FC236}">
                <a16:creationId xmlns:a16="http://schemas.microsoft.com/office/drawing/2014/main" id="{8A0FD72E-A617-4EC2-AEF8-11798A9456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0186" y="4358965"/>
            <a:ext cx="748548" cy="748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A45331CE-21A5-4AF5-9D55-70F309574238}"/>
              </a:ext>
            </a:extLst>
          </p:cNvPr>
          <p:cNvSpPr txBox="1"/>
          <p:nvPr/>
        </p:nvSpPr>
        <p:spPr>
          <a:xfrm>
            <a:off x="1841193" y="4125646"/>
            <a:ext cx="15445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latin typeface="Cambria" panose="02040503050406030204" pitchFamily="18" charset="0"/>
                <a:ea typeface="Cambria" panose="02040503050406030204" pitchFamily="18" charset="0"/>
              </a:rPr>
              <a:t>COMPLIANCE.UZ</a:t>
            </a:r>
            <a:endParaRPr lang="ru-RU" sz="14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4408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Прямая со стрелкой 2">
            <a:extLst>
              <a:ext uri="{FF2B5EF4-FFF2-40B4-BE49-F238E27FC236}">
                <a16:creationId xmlns:a16="http://schemas.microsoft.com/office/drawing/2014/main" id="{E3528162-1671-49B9-8927-8D3ADAA27E93}"/>
              </a:ext>
            </a:extLst>
          </p:cNvPr>
          <p:cNvCxnSpPr/>
          <p:nvPr/>
        </p:nvCxnSpPr>
        <p:spPr>
          <a:xfrm>
            <a:off x="872840" y="3804707"/>
            <a:ext cx="10709564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Блок-схема: узел 5">
            <a:extLst>
              <a:ext uri="{FF2B5EF4-FFF2-40B4-BE49-F238E27FC236}">
                <a16:creationId xmlns:a16="http://schemas.microsoft.com/office/drawing/2014/main" id="{0A387B8F-435A-4D4A-B8BD-AA4B024F0D8A}"/>
              </a:ext>
            </a:extLst>
          </p:cNvPr>
          <p:cNvSpPr/>
          <p:nvPr/>
        </p:nvSpPr>
        <p:spPr>
          <a:xfrm>
            <a:off x="2078185" y="3712845"/>
            <a:ext cx="193963" cy="183724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2858CA0E-0B30-4740-84E2-68AF600B4B64}"/>
              </a:ext>
            </a:extLst>
          </p:cNvPr>
          <p:cNvCxnSpPr>
            <a:cxnSpLocks/>
            <a:stCxn id="6" idx="0"/>
          </p:cNvCxnSpPr>
          <p:nvPr/>
        </p:nvCxnSpPr>
        <p:spPr>
          <a:xfrm flipH="1" flipV="1">
            <a:off x="2175166" y="2994216"/>
            <a:ext cx="1" cy="718629"/>
          </a:xfrm>
          <a:prstGeom prst="line">
            <a:avLst/>
          </a:prstGeom>
          <a:ln w="38100">
            <a:solidFill>
              <a:srgbClr val="020F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F4538B3-B2F8-4699-AA94-D86181B56BFB}"/>
              </a:ext>
            </a:extLst>
          </p:cNvPr>
          <p:cNvSpPr txBox="1"/>
          <p:nvPr/>
        </p:nvSpPr>
        <p:spPr>
          <a:xfrm>
            <a:off x="1810322" y="2652063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2025</a:t>
            </a:r>
            <a:endParaRPr lang="ru-RU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D2C724-EDE5-432F-AAB4-AC45EE6EA369}"/>
              </a:ext>
            </a:extLst>
          </p:cNvPr>
          <p:cNvSpPr txBox="1"/>
          <p:nvPr/>
        </p:nvSpPr>
        <p:spPr>
          <a:xfrm>
            <a:off x="522613" y="1164111"/>
            <a:ext cx="330510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Cambria" panose="02040503050406030204" pitchFamily="18" charset="0"/>
                <a:ea typeface="Cambria" panose="02040503050406030204" pitchFamily="18" charset="0"/>
              </a:rPr>
              <a:t>MORE THAN 100 GOVERNMENT AUTHORITIES HAVE COMPLIANCE DEPARTMENTS </a:t>
            </a:r>
            <a:endParaRPr lang="ru-RU" sz="14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C695CC-2CF1-49DB-B6B4-05FE793FF319}"/>
              </a:ext>
            </a:extLst>
          </p:cNvPr>
          <p:cNvSpPr txBox="1"/>
          <p:nvPr/>
        </p:nvSpPr>
        <p:spPr>
          <a:xfrm>
            <a:off x="923141" y="2044728"/>
            <a:ext cx="25040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400" b="1">
                <a:latin typeface="Cambria" panose="02040503050406030204" pitchFamily="18" charset="0"/>
                <a:ea typeface="Cambria" panose="02040503050406030204" pitchFamily="18" charset="0"/>
              </a:defRPr>
            </a:lvl1pPr>
          </a:lstStyle>
          <a:p>
            <a:r>
              <a:rPr lang="en-US" dirty="0">
                <a:solidFill>
                  <a:srgbClr val="FF0000"/>
                </a:solidFill>
              </a:rPr>
              <a:t>DON’T HAVE ANY DIGITAL ANALYSIS SYSTEM</a:t>
            </a:r>
            <a:endParaRPr lang="ru-RU" dirty="0">
              <a:solidFill>
                <a:srgbClr val="FF0000"/>
              </a:solidFill>
            </a:endParaRPr>
          </a:p>
        </p:txBody>
      </p:sp>
      <p:sp>
        <p:nvSpPr>
          <p:cNvPr id="12" name="Блок-схема: узел 11">
            <a:extLst>
              <a:ext uri="{FF2B5EF4-FFF2-40B4-BE49-F238E27FC236}">
                <a16:creationId xmlns:a16="http://schemas.microsoft.com/office/drawing/2014/main" id="{4ACFA402-A4E6-4EE5-8C01-B7EB591F7C0E}"/>
              </a:ext>
            </a:extLst>
          </p:cNvPr>
          <p:cNvSpPr/>
          <p:nvPr/>
        </p:nvSpPr>
        <p:spPr>
          <a:xfrm>
            <a:off x="4184076" y="3712845"/>
            <a:ext cx="193963" cy="183724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2DAA8802-6C60-46D0-9CAA-9A50A38DA09C}"/>
              </a:ext>
            </a:extLst>
          </p:cNvPr>
          <p:cNvCxnSpPr>
            <a:cxnSpLocks/>
          </p:cNvCxnSpPr>
          <p:nvPr/>
        </p:nvCxnSpPr>
        <p:spPr>
          <a:xfrm flipH="1" flipV="1">
            <a:off x="4281057" y="3896569"/>
            <a:ext cx="1" cy="718629"/>
          </a:xfrm>
          <a:prstGeom prst="line">
            <a:avLst/>
          </a:prstGeom>
          <a:ln w="38100">
            <a:solidFill>
              <a:srgbClr val="020F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E94CCD1-A02F-4983-8369-68E7772C0F50}"/>
              </a:ext>
            </a:extLst>
          </p:cNvPr>
          <p:cNvSpPr txBox="1"/>
          <p:nvPr/>
        </p:nvSpPr>
        <p:spPr>
          <a:xfrm>
            <a:off x="3916213" y="4672135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2026</a:t>
            </a:r>
            <a:endParaRPr lang="ru-RU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936B4F4-BAE5-4E96-8684-579D30E347C9}"/>
              </a:ext>
            </a:extLst>
          </p:cNvPr>
          <p:cNvSpPr txBox="1"/>
          <p:nvPr/>
        </p:nvSpPr>
        <p:spPr>
          <a:xfrm>
            <a:off x="2628505" y="5390764"/>
            <a:ext cx="330510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Cambria" panose="02040503050406030204" pitchFamily="18" charset="0"/>
                <a:ea typeface="Cambria" panose="02040503050406030204" pitchFamily="18" charset="0"/>
              </a:rPr>
              <a:t>ALL COMPLIANCE DEPARTMENTS CAN FIND CORRUPTIONERS VIA OUR </a:t>
            </a:r>
            <a:r>
              <a:rPr lang="en-US" sz="1400" b="1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COMPLIANCE.UZ </a:t>
            </a:r>
            <a:endParaRPr lang="ru-RU" sz="1400" b="1" dirty="0">
              <a:solidFill>
                <a:srgbClr val="FF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6" name="Блок-схема: узел 15">
            <a:extLst>
              <a:ext uri="{FF2B5EF4-FFF2-40B4-BE49-F238E27FC236}">
                <a16:creationId xmlns:a16="http://schemas.microsoft.com/office/drawing/2014/main" id="{F5794883-FBF5-4794-BB6F-BD3ABCD697E0}"/>
              </a:ext>
            </a:extLst>
          </p:cNvPr>
          <p:cNvSpPr/>
          <p:nvPr/>
        </p:nvSpPr>
        <p:spPr>
          <a:xfrm>
            <a:off x="6677894" y="3712845"/>
            <a:ext cx="193963" cy="183724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id="{DFC73FC5-2E11-4167-ABED-DCC9E698484B}"/>
              </a:ext>
            </a:extLst>
          </p:cNvPr>
          <p:cNvCxnSpPr>
            <a:cxnSpLocks/>
          </p:cNvCxnSpPr>
          <p:nvPr/>
        </p:nvCxnSpPr>
        <p:spPr>
          <a:xfrm flipH="1" flipV="1">
            <a:off x="6774875" y="2994216"/>
            <a:ext cx="1" cy="718629"/>
          </a:xfrm>
          <a:prstGeom prst="line">
            <a:avLst/>
          </a:prstGeom>
          <a:ln w="38100">
            <a:solidFill>
              <a:srgbClr val="020F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AE3AE0C-4C0D-402C-9A3D-3EA429FEF37A}"/>
              </a:ext>
            </a:extLst>
          </p:cNvPr>
          <p:cNvSpPr txBox="1"/>
          <p:nvPr/>
        </p:nvSpPr>
        <p:spPr>
          <a:xfrm>
            <a:off x="6410031" y="2624884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2028</a:t>
            </a:r>
            <a:endParaRPr lang="ru-RU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44291B5-F627-4ABA-9E49-8367C2C3DB1C}"/>
              </a:ext>
            </a:extLst>
          </p:cNvPr>
          <p:cNvSpPr txBox="1"/>
          <p:nvPr/>
        </p:nvSpPr>
        <p:spPr>
          <a:xfrm>
            <a:off x="4895652" y="1516869"/>
            <a:ext cx="375844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Cambria" panose="02040503050406030204" pitchFamily="18" charset="0"/>
                <a:ea typeface="Cambria" panose="02040503050406030204" pitchFamily="18" charset="0"/>
              </a:rPr>
              <a:t>WE WILL DO UPGRADE IN COMPLIANCE.UZ AND WE WILL ADD CHANCE TO FIND INFORMATION </a:t>
            </a:r>
            <a:r>
              <a:rPr lang="en-US" sz="1400" b="1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CORRUPTIONER PRIVATE SECTOR MEMBERS</a:t>
            </a:r>
            <a:endParaRPr lang="ru-RU" sz="1400" b="1" dirty="0">
              <a:solidFill>
                <a:srgbClr val="FF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0" name="Блок-схема: узел 19">
            <a:extLst>
              <a:ext uri="{FF2B5EF4-FFF2-40B4-BE49-F238E27FC236}">
                <a16:creationId xmlns:a16="http://schemas.microsoft.com/office/drawing/2014/main" id="{D55D4B06-1BCC-4552-9CB2-CDB65340778F}"/>
              </a:ext>
            </a:extLst>
          </p:cNvPr>
          <p:cNvSpPr/>
          <p:nvPr/>
        </p:nvSpPr>
        <p:spPr>
          <a:xfrm>
            <a:off x="9171711" y="3714651"/>
            <a:ext cx="193963" cy="183724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1" name="Прямая соединительная линия 20">
            <a:extLst>
              <a:ext uri="{FF2B5EF4-FFF2-40B4-BE49-F238E27FC236}">
                <a16:creationId xmlns:a16="http://schemas.microsoft.com/office/drawing/2014/main" id="{4471C1A8-B418-4B68-8077-0339B4EC55F7}"/>
              </a:ext>
            </a:extLst>
          </p:cNvPr>
          <p:cNvCxnSpPr>
            <a:cxnSpLocks/>
          </p:cNvCxnSpPr>
          <p:nvPr/>
        </p:nvCxnSpPr>
        <p:spPr>
          <a:xfrm flipH="1" flipV="1">
            <a:off x="9275617" y="3894764"/>
            <a:ext cx="1" cy="718629"/>
          </a:xfrm>
          <a:prstGeom prst="line">
            <a:avLst/>
          </a:prstGeom>
          <a:ln w="38100">
            <a:solidFill>
              <a:srgbClr val="020F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E1042C99-5623-4332-97E2-7189F8377A60}"/>
              </a:ext>
            </a:extLst>
          </p:cNvPr>
          <p:cNvSpPr txBox="1"/>
          <p:nvPr/>
        </p:nvSpPr>
        <p:spPr>
          <a:xfrm>
            <a:off x="8903848" y="4672135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2030</a:t>
            </a:r>
            <a:endParaRPr lang="ru-RU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F5D2B13-1F75-4D10-ACC2-FF51ADFA6383}"/>
              </a:ext>
            </a:extLst>
          </p:cNvPr>
          <p:cNvSpPr txBox="1"/>
          <p:nvPr/>
        </p:nvSpPr>
        <p:spPr>
          <a:xfrm>
            <a:off x="7616140" y="5332810"/>
            <a:ext cx="330510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Cambria" panose="02040503050406030204" pitchFamily="18" charset="0"/>
                <a:ea typeface="Cambria" panose="02040503050406030204" pitchFamily="18" charset="0"/>
              </a:rPr>
              <a:t>COMPLIANCE.UZ PLATFORM WILL HELP MAKE UZBEKISTAN </a:t>
            </a:r>
            <a:r>
              <a:rPr lang="en-US" sz="1400" b="1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COUNTRY WITHOUT CORRUPTION </a:t>
            </a:r>
            <a:endParaRPr lang="ru-RU" sz="1400" b="1" dirty="0">
              <a:solidFill>
                <a:srgbClr val="FF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73CFE35-21C8-4C25-8A5A-188475954269}"/>
              </a:ext>
            </a:extLst>
          </p:cNvPr>
          <p:cNvSpPr txBox="1"/>
          <p:nvPr/>
        </p:nvSpPr>
        <p:spPr>
          <a:xfrm>
            <a:off x="4771014" y="63182"/>
            <a:ext cx="2325188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5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ROADMAP</a:t>
            </a:r>
            <a:endParaRPr lang="ru-RU" sz="3500" b="1" dirty="0">
              <a:solidFill>
                <a:srgbClr val="00206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23353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D7E3C12-2FFA-4B0F-95F9-2718518954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812" r="20074"/>
          <a:stretch/>
        </p:blipFill>
        <p:spPr>
          <a:xfrm>
            <a:off x="1053353" y="1021977"/>
            <a:ext cx="1945342" cy="209774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EFF822E-B321-40CA-AADE-2769B24359C9}"/>
              </a:ext>
            </a:extLst>
          </p:cNvPr>
          <p:cNvSpPr txBox="1"/>
          <p:nvPr/>
        </p:nvSpPr>
        <p:spPr>
          <a:xfrm>
            <a:off x="4889610" y="0"/>
            <a:ext cx="2412776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5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OUR TEAM</a:t>
            </a:r>
            <a:endParaRPr lang="ru-RU" sz="3500" b="1" dirty="0">
              <a:solidFill>
                <a:srgbClr val="00206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FFFA464-4829-4CE4-A697-6E4BFD922F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44" t="41961" r="32572"/>
          <a:stretch/>
        </p:blipFill>
        <p:spPr>
          <a:xfrm>
            <a:off x="5190564" y="876965"/>
            <a:ext cx="1810871" cy="224275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C9D4E29-DAA8-42A8-8904-D9DA6155312A}"/>
              </a:ext>
            </a:extLst>
          </p:cNvPr>
          <p:cNvSpPr txBox="1"/>
          <p:nvPr/>
        </p:nvSpPr>
        <p:spPr>
          <a:xfrm>
            <a:off x="373473" y="3119717"/>
            <a:ext cx="33051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Cambria" panose="02040503050406030204" pitchFamily="18" charset="0"/>
                <a:ea typeface="Cambria" panose="02040503050406030204" pitchFamily="18" charset="0"/>
              </a:rPr>
              <a:t>PROJECT MANAGER</a:t>
            </a:r>
          </a:p>
          <a:p>
            <a:pPr algn="ctr"/>
            <a:endParaRPr lang="en-US" sz="1400" b="1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ctr"/>
            <a:r>
              <a:rPr lang="en-US" sz="1400" b="1" dirty="0">
                <a:latin typeface="Cambria" panose="02040503050406030204" pitchFamily="18" charset="0"/>
                <a:ea typeface="Cambria" panose="02040503050406030204" pitchFamily="18" charset="0"/>
              </a:rPr>
              <a:t>RAKHIMOV SARVARBEK ABDUMUTALLIBJONOVICH</a:t>
            </a:r>
            <a:endParaRPr lang="ru-RU" sz="14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1FB33EC-BBD9-44A9-961B-E3F6D5D4460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6667"/>
          <a:stretch/>
        </p:blipFill>
        <p:spPr>
          <a:xfrm>
            <a:off x="9193304" y="1021978"/>
            <a:ext cx="2145416" cy="209774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C0A1BE9-9BBE-4C0D-A127-977A3242C853}"/>
              </a:ext>
            </a:extLst>
          </p:cNvPr>
          <p:cNvSpPr txBox="1"/>
          <p:nvPr/>
        </p:nvSpPr>
        <p:spPr>
          <a:xfrm>
            <a:off x="4443448" y="3119716"/>
            <a:ext cx="33051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Cambria" panose="02040503050406030204" pitchFamily="18" charset="0"/>
                <a:ea typeface="Cambria" panose="02040503050406030204" pitchFamily="18" charset="0"/>
              </a:rPr>
              <a:t>BACK END DEVELOPER</a:t>
            </a:r>
          </a:p>
          <a:p>
            <a:pPr algn="ctr"/>
            <a:endParaRPr lang="en-US" sz="1400" b="1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ctr"/>
            <a:r>
              <a:rPr lang="en-US" sz="1400" b="1" dirty="0">
                <a:latin typeface="Cambria" panose="02040503050406030204" pitchFamily="18" charset="0"/>
                <a:ea typeface="Cambria" panose="02040503050406030204" pitchFamily="18" charset="0"/>
              </a:rPr>
              <a:t>SHUKHRATOV SHOKHIJAKHONBEK SHERMAT OGLI</a:t>
            </a:r>
            <a:endParaRPr lang="ru-RU" sz="14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F4B0A9FA-AF5A-4296-885D-878EBE8698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8433" y="4637591"/>
            <a:ext cx="1515134" cy="1777609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A492F875-18EE-4709-89E1-95731CEBF5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44633" y="4563450"/>
            <a:ext cx="1456806" cy="185174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F82D3A4-D421-43C8-84C4-49A01FBD12E8}"/>
              </a:ext>
            </a:extLst>
          </p:cNvPr>
          <p:cNvSpPr txBox="1"/>
          <p:nvPr/>
        </p:nvSpPr>
        <p:spPr>
          <a:xfrm>
            <a:off x="8770336" y="3119716"/>
            <a:ext cx="299135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Cambria" panose="02040503050406030204" pitchFamily="18" charset="0"/>
                <a:ea typeface="Cambria" panose="02040503050406030204" pitchFamily="18" charset="0"/>
              </a:rPr>
              <a:t>FRONT END DEVELOPER</a:t>
            </a:r>
          </a:p>
          <a:p>
            <a:pPr algn="ctr"/>
            <a:endParaRPr lang="en-US" sz="1400" b="1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ctr"/>
            <a:r>
              <a:rPr lang="en-US" sz="1400" b="1" dirty="0">
                <a:latin typeface="Cambria" panose="02040503050406030204" pitchFamily="18" charset="0"/>
                <a:ea typeface="Cambria" panose="02040503050406030204" pitchFamily="18" charset="0"/>
              </a:rPr>
              <a:t>IBRAGIMOV DIYORBEK SHUKHRAT OGLI</a:t>
            </a:r>
            <a:endParaRPr lang="ru-RU" sz="14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F075D937-F115-4B5C-B750-F3160843D57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7530" t="23922" r="18907" b="36078"/>
          <a:stretch/>
        </p:blipFill>
        <p:spPr>
          <a:xfrm>
            <a:off x="1272412" y="4861594"/>
            <a:ext cx="1456807" cy="1568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4423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0EA5FC31-472A-4E63-8E62-8276C19B79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6213" y="0"/>
            <a:ext cx="4259572" cy="283971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0DC11D7-B0AD-4CD2-9C94-71325CC7D0D3}"/>
              </a:ext>
            </a:extLst>
          </p:cNvPr>
          <p:cNvSpPr txBox="1"/>
          <p:nvPr/>
        </p:nvSpPr>
        <p:spPr>
          <a:xfrm>
            <a:off x="5538827" y="1142858"/>
            <a:ext cx="111434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 b="1" dirty="0">
                <a:solidFill>
                  <a:srgbClr val="002060"/>
                </a:solidFill>
                <a:effectLst>
                  <a:glow rad="228600">
                    <a:srgbClr val="FFFF00">
                      <a:alpha val="40000"/>
                    </a:srgbClr>
                  </a:glo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FEBA</a:t>
            </a:r>
            <a:endParaRPr lang="ru-RU" sz="3000" b="1" dirty="0">
              <a:solidFill>
                <a:srgbClr val="002060"/>
              </a:solidFill>
              <a:effectLst>
                <a:glow rad="228600">
                  <a:srgbClr val="FFFF00">
                    <a:alpha val="40000"/>
                  </a:srgbClr>
                </a:glow>
              </a:effectLst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BB28C56-2EF3-44DD-82B2-D213836DE5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5542" y="2454230"/>
            <a:ext cx="3260912" cy="3260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2095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">
      <a:dk1>
        <a:sysClr val="windowText" lastClr="000000"/>
      </a:dk1>
      <a:lt1>
        <a:sysClr val="window" lastClr="FFFFFF"/>
      </a:lt1>
      <a:dk2>
        <a:srgbClr val="44546A"/>
      </a:dk2>
      <a:lt2>
        <a:srgbClr val="BF2424"/>
      </a:lt2>
      <a:accent1>
        <a:srgbClr val="01BBC2"/>
      </a:accent1>
      <a:accent2>
        <a:srgbClr val="A2CD37"/>
      </a:accent2>
      <a:accent3>
        <a:srgbClr val="00B0F0"/>
      </a:accent3>
      <a:accent4>
        <a:srgbClr val="FD6D67"/>
      </a:accent4>
      <a:accent5>
        <a:srgbClr val="EAA31B"/>
      </a:accent5>
      <a:accent6>
        <a:srgbClr val="934584"/>
      </a:accent6>
      <a:hlink>
        <a:srgbClr val="BF2424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672</TotalTime>
  <Words>259</Words>
  <Application>Microsoft Office PowerPoint</Application>
  <PresentationFormat>Широкоэкранный</PresentationFormat>
  <Paragraphs>68</Paragraphs>
  <Slides>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4" baseType="lpstr">
      <vt:lpstr>Arial</vt:lpstr>
      <vt:lpstr>Calibri</vt:lpstr>
      <vt:lpstr>Calibri Light</vt:lpstr>
      <vt:lpstr>Cambria</vt:lpstr>
      <vt:lpstr>Times New Roman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Deckzi Solutions</dc:creator>
  <cp:lastModifiedBy>Rakhimov SARVARBEK</cp:lastModifiedBy>
  <cp:revision>62</cp:revision>
  <dcterms:created xsi:type="dcterms:W3CDTF">2022-02-09T05:37:11Z</dcterms:created>
  <dcterms:modified xsi:type="dcterms:W3CDTF">2025-01-26T06:05:01Z</dcterms:modified>
</cp:coreProperties>
</file>